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3"/>
  </p:notes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Poppins Light" charset="1" panose="02000000000000000000"/>
      <p:regular r:id="rId14"/>
    </p:embeddedFont>
    <p:embeddedFont>
      <p:font typeface="Poppins Light Bold" charset="1" panose="02000000000000000000"/>
      <p:regular r:id="rId15"/>
    </p:embeddedFont>
    <p:embeddedFont>
      <p:font typeface="Poppins Medium" charset="1" panose="02000000000000000000"/>
      <p:regular r:id="rId16"/>
    </p:embeddedFont>
    <p:embeddedFont>
      <p:font typeface="Poppins Medium Bold" charset="1" panose="02000000000000000000"/>
      <p:regular r:id="rId17"/>
    </p:embeddedFont>
    <p:embeddedFont>
      <p:font typeface="Poppins Bold" charset="1" panose="02000000000000000000"/>
      <p:regular r:id="rId18"/>
    </p:embeddedFont>
    <p:embeddedFont>
      <p:font typeface="Canva Sans 1" charset="1" panose="020B0503030501040103"/>
      <p:regular r:id="rId19"/>
    </p:embeddedFont>
    <p:embeddedFont>
      <p:font typeface="Canva Sans 1 Bold" charset="1" panose="020B0803030501040103"/>
      <p:regular r:id="rId20"/>
    </p:embeddedFont>
    <p:embeddedFont>
      <p:font typeface="Canva Sans 1 Italics" charset="1" panose="020B0503030501040103"/>
      <p:regular r:id="rId21"/>
    </p:embeddedFont>
    <p:embeddedFont>
      <p:font typeface="Canva Sans 1 Bold Italics" charset="1" panose="020B0803030501040103"/>
      <p:regular r:id="rId22"/>
    </p:embeddedFont>
    <p:embeddedFont>
      <p:font typeface="Canva Sans 2" charset="1" panose="020B0503030501040103"/>
      <p:regular r:id="rId23"/>
    </p:embeddedFont>
    <p:embeddedFont>
      <p:font typeface="Canva Sans 2 Bold" charset="1" panose="020B0803030501040103"/>
      <p:regular r:id="rId24"/>
    </p:embeddedFont>
    <p:embeddedFont>
      <p:font typeface="Canva Sans 2 Italics" charset="1" panose="020B0503030501040103"/>
      <p:regular r:id="rId25"/>
    </p:embeddedFont>
    <p:embeddedFont>
      <p:font typeface="Canva Sans 2 Bold Italics" charset="1" panose="020B0803030501040103"/>
      <p:regular r:id="rId26"/>
    </p:embeddedFont>
    <p:embeddedFont>
      <p:font typeface="Fira Sans Medium" charset="1" panose="020B0603050000020004"/>
      <p:regular r:id="rId27"/>
    </p:embeddedFont>
    <p:embeddedFont>
      <p:font typeface="Fira Sans Medium Bold" charset="1" panose="020B0603050000020004"/>
      <p:regular r:id="rId28"/>
    </p:embeddedFont>
    <p:embeddedFont>
      <p:font typeface="Fira Sans Medium Italics" charset="1" panose="020B0603050000020004"/>
      <p:regular r:id="rId29"/>
    </p:embeddedFont>
    <p:embeddedFont>
      <p:font typeface="Fira Sans Medium Bold Italics" charset="1" panose="020B0703050000020004"/>
      <p:regular r:id="rId30"/>
    </p:embeddedFont>
    <p:embeddedFont>
      <p:font typeface="Bungee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notesMasters/notesMaster1.xml" Type="http://schemas.openxmlformats.org/officeDocument/2006/relationships/notesMaster"/><Relationship Id="rId44" Target="theme/theme2.xml" Type="http://schemas.openxmlformats.org/officeDocument/2006/relationships/theme"/><Relationship Id="rId45" Target="notesSlides/notesSlide1.xml" Type="http://schemas.openxmlformats.org/officeDocument/2006/relationships/notesSlide"/><Relationship Id="rId46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 making presentation:</a:t>
            </a:r>
          </a:p>
          <a:p>
            <a:r>
              <a:rPr lang="en-US"/>
              <a:t>Intro</a:t>
            </a:r>
          </a:p>
          <a:p>
            <a:r>
              <a:rPr lang="en-US"/>
              <a:t>Motivation (Tess)</a:t>
            </a:r>
          </a:p>
          <a:p>
            <a:r>
              <a:rPr lang="en-US"/>
              <a:t>Description of data (Gabby)</a:t>
            </a:r>
          </a:p>
          <a:p>
            <a:r>
              <a:rPr lang="en-US"/>
              <a:t>Preprocessing (Agus)</a:t>
            </a:r>
          </a:p>
          <a:p>
            <a:r>
              <a:rPr lang="en-US"/>
              <a:t>K-mean model (Tess)</a:t>
            </a:r>
          </a:p>
          <a:p>
            <a:r>
              <a:rPr lang="en-US"/>
              <a:t>Limitations/Future Work (Ady)</a:t>
            </a:r>
          </a:p>
          <a:p>
            <a:r>
              <a:rPr lang="en-US"/>
              <a:t/>
            </a:r>
          </a:p>
          <a:p>
            <a:r>
              <a:rPr lang="en-US"/>
              <a:t>Any Questions?, Thank you :)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parameters tested: epsilon, minimum number of samples per cluster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127.0.0.1:5000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0786" y="466725"/>
            <a:ext cx="12642821" cy="156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FFFFFF"/>
                </a:solidFill>
                <a:latin typeface="Poppins Medium Bold"/>
              </a:rPr>
              <a:t>CS539 Final Project</a:t>
            </a:r>
          </a:p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FFFFFF"/>
                </a:solidFill>
                <a:latin typeface="Poppins Medium Italics"/>
              </a:rPr>
              <a:t>Gabrielle Cabebe, Adityavikram Gurao, Uday Kumbhar, Agustina Maccio, Tess Royds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45311" y="8655967"/>
            <a:ext cx="12991904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 spc="392">
                <a:solidFill>
                  <a:srgbClr val="FFFFFF"/>
                </a:solidFill>
                <a:latin typeface="Poppins Light"/>
              </a:rPr>
              <a:t>SPOT A FRIEND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453807"/>
            <a:ext cx="16186428" cy="5379387"/>
            <a:chOff x="0" y="0"/>
            <a:chExt cx="21581904" cy="71725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21581904" cy="176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0"/>
                </a:lnSpc>
              </a:pPr>
              <a:r>
                <a:rPr lang="en-US" sz="8700" spc="-86">
                  <a:solidFill>
                    <a:srgbClr val="02E494"/>
                  </a:solidFill>
                  <a:latin typeface="Poppins Bold Bold Italics"/>
                </a:rPr>
                <a:t>SPOTIBILITY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65300"/>
              <a:ext cx="21581904" cy="176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0"/>
                </a:lnSpc>
              </a:pPr>
              <a:r>
                <a:rPr lang="en-US" sz="8700" spc="-86">
                  <a:solidFill>
                    <a:srgbClr val="02E494">
                      <a:alpha val="69804"/>
                    </a:srgbClr>
                  </a:solidFill>
                  <a:latin typeface="Poppins Bold Bold Italics"/>
                </a:rPr>
                <a:t>SPOTIBILITY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41916"/>
              <a:ext cx="21581904" cy="176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0"/>
                </a:lnSpc>
              </a:pPr>
              <a:r>
                <a:rPr lang="en-US" sz="8700" spc="-86">
                  <a:solidFill>
                    <a:srgbClr val="02E494">
                      <a:alpha val="40000"/>
                    </a:srgbClr>
                  </a:solidFill>
                  <a:latin typeface="Poppins Bold Bold Italics"/>
                </a:rPr>
                <a:t>SPOTIBILITY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407216"/>
              <a:ext cx="21581904" cy="176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0"/>
                </a:lnSpc>
              </a:pPr>
              <a:r>
                <a:rPr lang="en-US" sz="8700" spc="-86">
                  <a:solidFill>
                    <a:srgbClr val="02E494">
                      <a:alpha val="9804"/>
                    </a:srgbClr>
                  </a:solidFill>
                  <a:latin typeface="Poppins Bold Bold Italics"/>
                </a:rPr>
                <a:t>SPOTIBILITY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3132" t="34123" r="6071" b="36678"/>
          <a:stretch>
            <a:fillRect/>
          </a:stretch>
        </p:blipFill>
        <p:spPr>
          <a:xfrm flipH="false" flipV="false" rot="0">
            <a:off x="16171252" y="1028700"/>
            <a:ext cx="1065962" cy="24504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3132" t="34123" r="6071" b="36678"/>
          <a:stretch>
            <a:fillRect/>
          </a:stretch>
        </p:blipFill>
        <p:spPr>
          <a:xfrm flipH="false" flipV="false" rot="0">
            <a:off x="1050786" y="8772837"/>
            <a:ext cx="1065962" cy="2450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42837" y="-207025"/>
            <a:ext cx="181917" cy="10663524"/>
          </a:xfrm>
          <a:prstGeom prst="rect">
            <a:avLst/>
          </a:prstGeom>
          <a:solidFill>
            <a:srgbClr val="1C252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4676" t="0" r="24676" b="0"/>
          <a:stretch>
            <a:fillRect/>
          </a:stretch>
        </p:blipFill>
        <p:spPr>
          <a:xfrm flipH="false" flipV="false" rot="0">
            <a:off x="10324754" y="-225788"/>
            <a:ext cx="8134788" cy="1070105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73435" y="-397426"/>
            <a:ext cx="9417076" cy="3710658"/>
            <a:chOff x="0" y="0"/>
            <a:chExt cx="12556101" cy="494754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556101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60">
                  <a:solidFill>
                    <a:srgbClr val="182722">
                      <a:alpha val="49804"/>
                    </a:srgbClr>
                  </a:solidFill>
                  <a:latin typeface="Poppins Bold Bold Italics"/>
                </a:rPr>
                <a:t>SPOTIBILITY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33256"/>
              <a:ext cx="12556101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60">
                  <a:solidFill>
                    <a:srgbClr val="182722">
                      <a:alpha val="34902"/>
                    </a:srgbClr>
                  </a:solidFill>
                  <a:latin typeface="Poppins Bold Bold Italics"/>
                </a:rPr>
                <a:t>SPOTIBILITY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76038"/>
              <a:ext cx="12556101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60">
                  <a:solidFill>
                    <a:srgbClr val="182722">
                      <a:alpha val="19608"/>
                    </a:srgbClr>
                  </a:solidFill>
                  <a:latin typeface="Poppins Bold Bold Italics"/>
                </a:rPr>
                <a:t>SPOTIBILITY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718819"/>
              <a:ext cx="12556101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60">
                  <a:solidFill>
                    <a:srgbClr val="182722">
                      <a:alpha val="4706"/>
                    </a:srgbClr>
                  </a:solidFill>
                  <a:latin typeface="Poppins Bold Bold Italics"/>
                </a:rPr>
                <a:t>SPOTIBILITY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3435" y="5732571"/>
            <a:ext cx="8115300" cy="3106254"/>
            <a:chOff x="0" y="0"/>
            <a:chExt cx="10820400" cy="414167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0820400" cy="71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85"/>
                </a:lnSpc>
              </a:pPr>
              <a:r>
                <a:rPr lang="en-US" sz="3571" spc="178">
                  <a:solidFill>
                    <a:srgbClr val="182722"/>
                  </a:solidFill>
                  <a:latin typeface="Poppins Bold Italics"/>
                </a:rPr>
                <a:t>FUTURE SCOPE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09922"/>
              <a:ext cx="10820400" cy="2931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2491" indent="-321245" lvl="1">
                <a:lnSpc>
                  <a:spcPts val="4463"/>
                </a:lnSpc>
                <a:buFont typeface="Arial"/>
                <a:buChar char="•"/>
              </a:pPr>
              <a:r>
                <a:rPr lang="en-US" sz="2975" spc="29">
                  <a:solidFill>
                    <a:srgbClr val="182722"/>
                  </a:solidFill>
                  <a:latin typeface="Poppins Light"/>
                </a:rPr>
                <a:t>Gathering more data.</a:t>
              </a:r>
            </a:p>
            <a:p>
              <a:pPr marL="642491" indent="-321245" lvl="1">
                <a:lnSpc>
                  <a:spcPts val="4463"/>
                </a:lnSpc>
                <a:buFont typeface="Arial"/>
                <a:buChar char="•"/>
              </a:pPr>
              <a:r>
                <a:rPr lang="en-US" sz="2975" spc="29">
                  <a:solidFill>
                    <a:srgbClr val="182722"/>
                  </a:solidFill>
                  <a:latin typeface="Poppins Light"/>
                </a:rPr>
                <a:t>Take advantage of deep learning techniques.</a:t>
              </a:r>
            </a:p>
            <a:p>
              <a:pPr>
                <a:lnSpc>
                  <a:spcPts val="4463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1662" y="-639339"/>
            <a:ext cx="18943607" cy="6210300"/>
            <a:chOff x="0" y="0"/>
            <a:chExt cx="25258143" cy="82804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80000"/>
                    </a:srgbClr>
                  </a:solidFill>
                  <a:latin typeface="Poppins Bold Bold Italics"/>
                </a:rPr>
                <a:t>THANK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701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55686"/>
                    </a:srgbClr>
                  </a:solidFill>
                  <a:latin typeface="Poppins Bold Bold Italics"/>
                </a:rPr>
                <a:t>THANK YOU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402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31765"/>
                    </a:srgbClr>
                  </a:solidFill>
                  <a:latin typeface="Poppins Bold Bold Italics"/>
                </a:rPr>
                <a:t>THANK YOU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2103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7843"/>
                    </a:srgbClr>
                  </a:solidFill>
                  <a:latin typeface="Poppins Bold Bold Italics"/>
                </a:rPr>
                <a:t>THANK YOU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132" t="34123" r="6071" b="36678"/>
          <a:stretch>
            <a:fillRect/>
          </a:stretch>
        </p:blipFill>
        <p:spPr>
          <a:xfrm flipH="false" flipV="false" rot="0">
            <a:off x="1028700" y="8570653"/>
            <a:ext cx="1065962" cy="245049"/>
          </a:xfrm>
          <a:prstGeom prst="rect">
            <a:avLst/>
          </a:prstGeom>
        </p:spPr>
      </p:pic>
      <p:pic>
        <p:nvPicPr>
          <p:cNvPr name="Picture 8" id="8">
            <a:hlinkClick r:id="rId4" tooltip="http://127.0.0.1:5000"/>
          </p:cNvPr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132" t="34123" r="6071" b="36678"/>
          <a:stretch>
            <a:fillRect/>
          </a:stretch>
        </p:blipFill>
        <p:spPr>
          <a:xfrm flipH="false" flipV="false" rot="0">
            <a:off x="16193338" y="8693177"/>
            <a:ext cx="1065962" cy="24504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262209" y="8014405"/>
            <a:ext cx="1997050" cy="67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  <a:spcBef>
                <a:spcPct val="0"/>
              </a:spcBef>
            </a:pPr>
            <a:r>
              <a:rPr lang="en-US" sz="5266" u="sng">
                <a:solidFill>
                  <a:srgbClr val="7843E6"/>
                </a:solidFill>
                <a:latin typeface="Bungee Bold Italics"/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245307"/>
            <a:ext cx="1180501" cy="10777614"/>
          </a:xfrm>
          <a:prstGeom prst="rect">
            <a:avLst/>
          </a:prstGeom>
          <a:solidFill>
            <a:srgbClr val="02E49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132" t="34123" r="6071" b="36678"/>
          <a:stretch>
            <a:fillRect/>
          </a:stretch>
        </p:blipFill>
        <p:spPr>
          <a:xfrm flipH="false" flipV="false" rot="0">
            <a:off x="1028700" y="9206602"/>
            <a:ext cx="1065962" cy="24504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1264205" y="2372741"/>
            <a:ext cx="8371252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 spc="214">
                <a:solidFill>
                  <a:srgbClr val="00E091"/>
                </a:solidFill>
                <a:latin typeface="Poppins Bold Italics"/>
              </a:rPr>
              <a:t>MOTIVATION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4696" y="4398210"/>
            <a:ext cx="8709293" cy="3675189"/>
            <a:chOff x="0" y="0"/>
            <a:chExt cx="11612391" cy="490025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1612387" cy="1422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75">
                  <a:solidFill>
                    <a:srgbClr val="FFFFFF"/>
                  </a:solidFill>
                  <a:latin typeface="Poppins Bold"/>
                </a:rPr>
                <a:t>MUSIC HAS THE POWER TO BRING PEOPLE TOGETHER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" y="1909402"/>
              <a:ext cx="11612387" cy="2990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FFFFFF"/>
                  </a:solidFill>
                  <a:latin typeface="Poppins Light"/>
                </a:rPr>
                <a:t>We have researched the use of clustering techniques to generate ‘friendships’ based on musical preferences and playlist composition of Spotify users.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21392" t="0" r="21392" b="0"/>
          <a:stretch>
            <a:fillRect/>
          </a:stretch>
        </p:blipFill>
        <p:spPr>
          <a:xfrm flipH="false" flipV="false" rot="0">
            <a:off x="10553139" y="1213385"/>
            <a:ext cx="5891015" cy="68600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3583" y="1722715"/>
            <a:ext cx="12164413" cy="7455071"/>
            <a:chOff x="0" y="0"/>
            <a:chExt cx="3203796" cy="196347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203796" cy="1963476"/>
            </a:xfrm>
            <a:custGeom>
              <a:avLst/>
              <a:gdLst/>
              <a:ahLst/>
              <a:cxnLst/>
              <a:rect r="r" b="b" t="t" l="l"/>
              <a:pathLst>
                <a:path h="1963476" w="3203796">
                  <a:moveTo>
                    <a:pt x="32458" y="0"/>
                  </a:moveTo>
                  <a:lnTo>
                    <a:pt x="3171337" y="0"/>
                  </a:lnTo>
                  <a:cubicBezTo>
                    <a:pt x="3189264" y="0"/>
                    <a:pt x="3203796" y="14532"/>
                    <a:pt x="3203796" y="32458"/>
                  </a:cubicBezTo>
                  <a:lnTo>
                    <a:pt x="3203796" y="1931017"/>
                  </a:lnTo>
                  <a:cubicBezTo>
                    <a:pt x="3203796" y="1939626"/>
                    <a:pt x="3200376" y="1947882"/>
                    <a:pt x="3194289" y="1953969"/>
                  </a:cubicBezTo>
                  <a:cubicBezTo>
                    <a:pt x="3188202" y="1960056"/>
                    <a:pt x="3179946" y="1963476"/>
                    <a:pt x="3171337" y="1963476"/>
                  </a:cubicBezTo>
                  <a:lnTo>
                    <a:pt x="32458" y="1963476"/>
                  </a:lnTo>
                  <a:cubicBezTo>
                    <a:pt x="14532" y="1963476"/>
                    <a:pt x="0" y="1948944"/>
                    <a:pt x="0" y="1931017"/>
                  </a:cubicBezTo>
                  <a:lnTo>
                    <a:pt x="0" y="32458"/>
                  </a:lnTo>
                  <a:cubicBezTo>
                    <a:pt x="0" y="14532"/>
                    <a:pt x="14532" y="0"/>
                    <a:pt x="32458" y="0"/>
                  </a:cubicBezTo>
                  <a:close/>
                </a:path>
              </a:pathLst>
            </a:custGeom>
            <a:solidFill>
              <a:srgbClr val="02E4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93351" y="3623591"/>
            <a:ext cx="5739493" cy="3916892"/>
            <a:chOff x="0" y="0"/>
            <a:chExt cx="1511636" cy="103160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511636" cy="1031609"/>
            </a:xfrm>
            <a:custGeom>
              <a:avLst/>
              <a:gdLst/>
              <a:ahLst/>
              <a:cxnLst/>
              <a:rect r="r" b="b" t="t" l="l"/>
              <a:pathLst>
                <a:path h="1031609" w="1511636">
                  <a:moveTo>
                    <a:pt x="68793" y="0"/>
                  </a:moveTo>
                  <a:lnTo>
                    <a:pt x="1442843" y="0"/>
                  </a:lnTo>
                  <a:cubicBezTo>
                    <a:pt x="1480836" y="0"/>
                    <a:pt x="1511636" y="30800"/>
                    <a:pt x="1511636" y="68793"/>
                  </a:cubicBezTo>
                  <a:lnTo>
                    <a:pt x="1511636" y="962816"/>
                  </a:lnTo>
                  <a:cubicBezTo>
                    <a:pt x="1511636" y="1000810"/>
                    <a:pt x="1480836" y="1031609"/>
                    <a:pt x="1442843" y="1031609"/>
                  </a:cubicBezTo>
                  <a:lnTo>
                    <a:pt x="68793" y="1031609"/>
                  </a:lnTo>
                  <a:cubicBezTo>
                    <a:pt x="30800" y="1031609"/>
                    <a:pt x="0" y="1000810"/>
                    <a:pt x="0" y="962816"/>
                  </a:cubicBezTo>
                  <a:lnTo>
                    <a:pt x="0" y="68793"/>
                  </a:lnTo>
                  <a:cubicBezTo>
                    <a:pt x="0" y="30800"/>
                    <a:pt x="30800" y="0"/>
                    <a:pt x="68793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56216" y="4612830"/>
            <a:ext cx="2974558" cy="2546589"/>
            <a:chOff x="0" y="0"/>
            <a:chExt cx="1024744" cy="87730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024745" cy="877308"/>
            </a:xfrm>
            <a:custGeom>
              <a:avLst/>
              <a:gdLst/>
              <a:ahLst/>
              <a:cxnLst/>
              <a:rect r="r" b="b" t="t" l="l"/>
              <a:pathLst>
                <a:path h="877308" w="1024745">
                  <a:moveTo>
                    <a:pt x="132738" y="0"/>
                  </a:moveTo>
                  <a:lnTo>
                    <a:pt x="892006" y="0"/>
                  </a:lnTo>
                  <a:cubicBezTo>
                    <a:pt x="927211" y="0"/>
                    <a:pt x="960973" y="13985"/>
                    <a:pt x="985866" y="38878"/>
                  </a:cubicBezTo>
                  <a:cubicBezTo>
                    <a:pt x="1010760" y="63771"/>
                    <a:pt x="1024745" y="97534"/>
                    <a:pt x="1024745" y="132738"/>
                  </a:cubicBezTo>
                  <a:lnTo>
                    <a:pt x="1024745" y="744570"/>
                  </a:lnTo>
                  <a:cubicBezTo>
                    <a:pt x="1024745" y="817879"/>
                    <a:pt x="965315" y="877308"/>
                    <a:pt x="892006" y="877308"/>
                  </a:cubicBezTo>
                  <a:lnTo>
                    <a:pt x="132738" y="877308"/>
                  </a:lnTo>
                  <a:cubicBezTo>
                    <a:pt x="97534" y="877308"/>
                    <a:pt x="63771" y="863323"/>
                    <a:pt x="38878" y="838430"/>
                  </a:cubicBezTo>
                  <a:cubicBezTo>
                    <a:pt x="13985" y="813537"/>
                    <a:pt x="0" y="779774"/>
                    <a:pt x="0" y="744570"/>
                  </a:cubicBezTo>
                  <a:lnTo>
                    <a:pt x="0" y="132738"/>
                  </a:lnTo>
                  <a:cubicBezTo>
                    <a:pt x="0" y="97534"/>
                    <a:pt x="13985" y="63771"/>
                    <a:pt x="38878" y="38878"/>
                  </a:cubicBezTo>
                  <a:cubicBezTo>
                    <a:pt x="63771" y="13985"/>
                    <a:pt x="97534" y="0"/>
                    <a:pt x="132738" y="0"/>
                  </a:cubicBezTo>
                  <a:close/>
                </a:path>
              </a:pathLst>
            </a:custGeom>
            <a:solidFill>
              <a:srgbClr val="A8EBE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38837" lIns="38837" bIns="38837" rIns="38837"/>
            <a:lstStyle/>
            <a:p>
              <a:pPr algn="ctr">
                <a:lnSpc>
                  <a:spcPts val="330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3356216" y="5202665"/>
            <a:ext cx="2974558" cy="0"/>
          </a:xfrm>
          <a:prstGeom prst="line">
            <a:avLst/>
          </a:prstGeom>
          <a:ln cap="flat" w="28575">
            <a:solidFill>
              <a:srgbClr val="000000">
                <a:alpha val="3176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459017" y="5383575"/>
            <a:ext cx="2902735" cy="13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2953" indent="-211477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Scraping Data</a:t>
            </a:r>
          </a:p>
          <a:p>
            <a:pPr marL="422953" indent="-211477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Feature Selection</a:t>
            </a:r>
          </a:p>
          <a:p>
            <a:pPr marL="422953" indent="-211477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Elbow Method</a:t>
            </a:r>
          </a:p>
          <a:p>
            <a:pPr marL="422953" indent="-211477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K-Means Model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63230" y="4639121"/>
            <a:ext cx="2070307" cy="2546589"/>
            <a:chOff x="0" y="0"/>
            <a:chExt cx="545266" cy="670707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45266" cy="670707"/>
            </a:xfrm>
            <a:custGeom>
              <a:avLst/>
              <a:gdLst/>
              <a:ahLst/>
              <a:cxnLst/>
              <a:rect r="r" b="b" t="t" l="l"/>
              <a:pathLst>
                <a:path h="670707" w="545266">
                  <a:moveTo>
                    <a:pt x="190715" y="0"/>
                  </a:moveTo>
                  <a:lnTo>
                    <a:pt x="354552" y="0"/>
                  </a:lnTo>
                  <a:cubicBezTo>
                    <a:pt x="405132" y="0"/>
                    <a:pt x="453641" y="20093"/>
                    <a:pt x="489407" y="55859"/>
                  </a:cubicBezTo>
                  <a:cubicBezTo>
                    <a:pt x="525173" y="91625"/>
                    <a:pt x="545266" y="140134"/>
                    <a:pt x="545266" y="190715"/>
                  </a:cubicBezTo>
                  <a:lnTo>
                    <a:pt x="545266" y="479992"/>
                  </a:lnTo>
                  <a:cubicBezTo>
                    <a:pt x="545266" y="530573"/>
                    <a:pt x="525173" y="579082"/>
                    <a:pt x="489407" y="614848"/>
                  </a:cubicBezTo>
                  <a:cubicBezTo>
                    <a:pt x="453641" y="650613"/>
                    <a:pt x="405132" y="670707"/>
                    <a:pt x="354552" y="670707"/>
                  </a:cubicBezTo>
                  <a:lnTo>
                    <a:pt x="190715" y="670707"/>
                  </a:lnTo>
                  <a:cubicBezTo>
                    <a:pt x="140134" y="670707"/>
                    <a:pt x="91625" y="650613"/>
                    <a:pt x="55859" y="614848"/>
                  </a:cubicBezTo>
                  <a:cubicBezTo>
                    <a:pt x="20093" y="579082"/>
                    <a:pt x="0" y="530573"/>
                    <a:pt x="0" y="479992"/>
                  </a:cubicBezTo>
                  <a:lnTo>
                    <a:pt x="0" y="190715"/>
                  </a:lnTo>
                  <a:cubicBezTo>
                    <a:pt x="0" y="140134"/>
                    <a:pt x="20093" y="91625"/>
                    <a:pt x="55859" y="55859"/>
                  </a:cubicBezTo>
                  <a:cubicBezTo>
                    <a:pt x="91625" y="20093"/>
                    <a:pt x="140134" y="0"/>
                    <a:pt x="190715" y="0"/>
                  </a:cubicBezTo>
                  <a:close/>
                </a:path>
              </a:pathLst>
            </a:custGeom>
            <a:solidFill>
              <a:srgbClr val="A8EB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005635" y="3707105"/>
            <a:ext cx="1733699" cy="67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sz="3736">
                <a:solidFill>
                  <a:srgbClr val="D9D9D9"/>
                </a:solidFill>
                <a:latin typeface="Canva Sans 1"/>
              </a:rPr>
              <a:t>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56935" y="1934935"/>
            <a:ext cx="3786863" cy="124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0"/>
              </a:lnSpc>
            </a:pPr>
            <a:r>
              <a:rPr lang="en-US" sz="6892">
                <a:solidFill>
                  <a:srgbClr val="F4F4F4"/>
                </a:solidFill>
                <a:latin typeface="Canva Sans 1"/>
              </a:rPr>
              <a:t>API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39320" y="4759917"/>
            <a:ext cx="2323777" cy="30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>
                <a:solidFill>
                  <a:srgbClr val="000000"/>
                </a:solidFill>
                <a:latin typeface="Canva Sans 2"/>
              </a:rPr>
              <a:t>Data Pre 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30774" y="5383575"/>
            <a:ext cx="2070307" cy="138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2953" indent="-211476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Saving Model</a:t>
            </a:r>
          </a:p>
          <a:p>
            <a:pPr marL="422953" indent="-211476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Reusing it</a:t>
            </a:r>
          </a:p>
          <a:p>
            <a:pPr marL="422953" indent="-211476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Validation</a:t>
            </a:r>
          </a:p>
          <a:p>
            <a:pPr marL="422953" indent="-211476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Recommend</a:t>
            </a:r>
          </a:p>
        </p:txBody>
      </p:sp>
      <p:sp>
        <p:nvSpPr>
          <p:cNvPr name="AutoShape 20" id="20"/>
          <p:cNvSpPr/>
          <p:nvPr/>
        </p:nvSpPr>
        <p:spPr>
          <a:xfrm rot="0">
            <a:off x="6463230" y="5202665"/>
            <a:ext cx="2070307" cy="0"/>
          </a:xfrm>
          <a:prstGeom prst="line">
            <a:avLst/>
          </a:prstGeom>
          <a:ln cap="flat" w="28575">
            <a:solidFill>
              <a:srgbClr val="000000">
                <a:alpha val="3176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6946048" y="4759917"/>
            <a:ext cx="1104670" cy="30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>
                <a:solidFill>
                  <a:srgbClr val="000000"/>
                </a:solidFill>
                <a:latin typeface="Canva Sans 2"/>
              </a:rPr>
              <a:t>K-Means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02738" y="371475"/>
            <a:ext cx="1209525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8"/>
              </a:lnSpc>
              <a:spcBef>
                <a:spcPct val="0"/>
              </a:spcBef>
            </a:pPr>
            <a:r>
              <a:rPr lang="en-US" sz="8506" spc="-85">
                <a:solidFill>
                  <a:srgbClr val="FFFFFF"/>
                </a:solidFill>
                <a:latin typeface="Fira Sans Medium"/>
              </a:rPr>
              <a:t> Infrastructure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144000" y="3623591"/>
            <a:ext cx="5823650" cy="3928817"/>
            <a:chOff x="0" y="0"/>
            <a:chExt cx="1533801" cy="103475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533801" cy="1034750"/>
            </a:xfrm>
            <a:custGeom>
              <a:avLst/>
              <a:gdLst/>
              <a:ahLst/>
              <a:cxnLst/>
              <a:rect r="r" b="b" t="t" l="l"/>
              <a:pathLst>
                <a:path h="1034750" w="1533801">
                  <a:moveTo>
                    <a:pt x="67799" y="0"/>
                  </a:moveTo>
                  <a:lnTo>
                    <a:pt x="1466002" y="0"/>
                  </a:lnTo>
                  <a:cubicBezTo>
                    <a:pt x="1483983" y="0"/>
                    <a:pt x="1501228" y="7143"/>
                    <a:pt x="1513943" y="19858"/>
                  </a:cubicBezTo>
                  <a:cubicBezTo>
                    <a:pt x="1526658" y="32573"/>
                    <a:pt x="1533801" y="49818"/>
                    <a:pt x="1533801" y="67799"/>
                  </a:cubicBezTo>
                  <a:lnTo>
                    <a:pt x="1533801" y="966951"/>
                  </a:lnTo>
                  <a:cubicBezTo>
                    <a:pt x="1533801" y="1004395"/>
                    <a:pt x="1503446" y="1034750"/>
                    <a:pt x="1466002" y="1034750"/>
                  </a:cubicBezTo>
                  <a:lnTo>
                    <a:pt x="67799" y="1034750"/>
                  </a:lnTo>
                  <a:cubicBezTo>
                    <a:pt x="30355" y="1034750"/>
                    <a:pt x="0" y="1004395"/>
                    <a:pt x="0" y="966951"/>
                  </a:cubicBezTo>
                  <a:lnTo>
                    <a:pt x="0" y="67799"/>
                  </a:lnTo>
                  <a:cubicBezTo>
                    <a:pt x="0" y="30355"/>
                    <a:pt x="30355" y="0"/>
                    <a:pt x="67799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588494" y="3707105"/>
            <a:ext cx="3037717" cy="67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sz="3736">
                <a:solidFill>
                  <a:srgbClr val="D9D9D9"/>
                </a:solidFill>
                <a:latin typeface="Canva Sans 1"/>
              </a:rPr>
              <a:t>Visualization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676797" y="4612830"/>
            <a:ext cx="2379028" cy="2546589"/>
            <a:chOff x="0" y="0"/>
            <a:chExt cx="626575" cy="670707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626575" cy="670707"/>
            </a:xfrm>
            <a:custGeom>
              <a:avLst/>
              <a:gdLst/>
              <a:ahLst/>
              <a:cxnLst/>
              <a:rect r="r" b="b" t="t" l="l"/>
              <a:pathLst>
                <a:path h="670707" w="626575">
                  <a:moveTo>
                    <a:pt x="165966" y="0"/>
                  </a:moveTo>
                  <a:lnTo>
                    <a:pt x="460609" y="0"/>
                  </a:lnTo>
                  <a:cubicBezTo>
                    <a:pt x="552270" y="0"/>
                    <a:pt x="626575" y="74306"/>
                    <a:pt x="626575" y="165966"/>
                  </a:cubicBezTo>
                  <a:lnTo>
                    <a:pt x="626575" y="504741"/>
                  </a:lnTo>
                  <a:cubicBezTo>
                    <a:pt x="626575" y="596401"/>
                    <a:pt x="552270" y="670707"/>
                    <a:pt x="460609" y="670707"/>
                  </a:cubicBezTo>
                  <a:lnTo>
                    <a:pt x="165966" y="670707"/>
                  </a:lnTo>
                  <a:cubicBezTo>
                    <a:pt x="74306" y="670707"/>
                    <a:pt x="0" y="596401"/>
                    <a:pt x="0" y="504741"/>
                  </a:cubicBezTo>
                  <a:lnTo>
                    <a:pt x="0" y="165966"/>
                  </a:lnTo>
                  <a:cubicBezTo>
                    <a:pt x="0" y="74306"/>
                    <a:pt x="74306" y="0"/>
                    <a:pt x="165966" y="0"/>
                  </a:cubicBezTo>
                  <a:close/>
                </a:path>
              </a:pathLst>
            </a:custGeom>
            <a:solidFill>
              <a:srgbClr val="A8EBE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66229" y="4639121"/>
            <a:ext cx="2265553" cy="2546589"/>
            <a:chOff x="0" y="0"/>
            <a:chExt cx="596689" cy="670707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596689" cy="670707"/>
            </a:xfrm>
            <a:custGeom>
              <a:avLst/>
              <a:gdLst/>
              <a:ahLst/>
              <a:cxnLst/>
              <a:rect r="r" b="b" t="t" l="l"/>
              <a:pathLst>
                <a:path h="670707" w="596689">
                  <a:moveTo>
                    <a:pt x="174279" y="0"/>
                  </a:moveTo>
                  <a:lnTo>
                    <a:pt x="422410" y="0"/>
                  </a:lnTo>
                  <a:cubicBezTo>
                    <a:pt x="468631" y="0"/>
                    <a:pt x="512960" y="18361"/>
                    <a:pt x="545644" y="51045"/>
                  </a:cubicBezTo>
                  <a:cubicBezTo>
                    <a:pt x="578327" y="83729"/>
                    <a:pt x="596689" y="128057"/>
                    <a:pt x="596689" y="174279"/>
                  </a:cubicBezTo>
                  <a:lnTo>
                    <a:pt x="596689" y="496428"/>
                  </a:lnTo>
                  <a:cubicBezTo>
                    <a:pt x="596689" y="592679"/>
                    <a:pt x="518661" y="670707"/>
                    <a:pt x="422410" y="670707"/>
                  </a:cubicBezTo>
                  <a:lnTo>
                    <a:pt x="174279" y="670707"/>
                  </a:lnTo>
                  <a:cubicBezTo>
                    <a:pt x="78027" y="670707"/>
                    <a:pt x="0" y="592679"/>
                    <a:pt x="0" y="496428"/>
                  </a:cubicBezTo>
                  <a:lnTo>
                    <a:pt x="0" y="174279"/>
                  </a:lnTo>
                  <a:cubicBezTo>
                    <a:pt x="0" y="78027"/>
                    <a:pt x="78027" y="0"/>
                    <a:pt x="174279" y="0"/>
                  </a:cubicBezTo>
                  <a:close/>
                </a:path>
              </a:pathLst>
            </a:custGeom>
            <a:solidFill>
              <a:srgbClr val="A8EBE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659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 rot="0">
            <a:off x="9676797" y="5143500"/>
            <a:ext cx="2379028" cy="0"/>
          </a:xfrm>
          <a:prstGeom prst="line">
            <a:avLst/>
          </a:prstGeom>
          <a:ln cap="flat" w="28575">
            <a:solidFill>
              <a:srgbClr val="000000">
                <a:alpha val="3176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0">
            <a:off x="12366229" y="5129212"/>
            <a:ext cx="2265553" cy="0"/>
          </a:xfrm>
          <a:prstGeom prst="line">
            <a:avLst/>
          </a:prstGeom>
          <a:ln cap="flat" w="28575">
            <a:solidFill>
              <a:srgbClr val="000000">
                <a:alpha val="3176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10159615" y="4759917"/>
            <a:ext cx="1104670" cy="30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>
                <a:solidFill>
                  <a:srgbClr val="000000"/>
                </a:solidFill>
                <a:latin typeface="Canva Sans 2"/>
              </a:rPr>
              <a:t>User1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49048" y="4759917"/>
            <a:ext cx="1104670" cy="30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>
                <a:solidFill>
                  <a:srgbClr val="000000"/>
                </a:solidFill>
                <a:latin typeface="Canva Sans 2"/>
              </a:rPr>
              <a:t>User2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76797" y="5380975"/>
            <a:ext cx="2240397" cy="138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2953" indent="-211476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Playlist Link</a:t>
            </a:r>
          </a:p>
          <a:p>
            <a:pPr marL="422953" indent="-211476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Web plot of features from that playlist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366229" y="5382275"/>
            <a:ext cx="2265553" cy="104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2953" indent="-211476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Recommended playlist Link</a:t>
            </a:r>
          </a:p>
          <a:p>
            <a:pPr marL="422953" indent="-211476" lvl="1">
              <a:lnSpc>
                <a:spcPts val="2742"/>
              </a:lnSpc>
              <a:buFont typeface="Arial"/>
              <a:buChar char="•"/>
            </a:pPr>
            <a:r>
              <a:rPr lang="en-US" sz="1959">
                <a:solidFill>
                  <a:srgbClr val="00A181"/>
                </a:solidFill>
                <a:latin typeface="Canva Sans 1"/>
              </a:rPr>
              <a:t>Web Plot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6075" y="-243627"/>
            <a:ext cx="19465369" cy="10654471"/>
            <a:chOff x="0" y="0"/>
            <a:chExt cx="25953826" cy="14205962"/>
          </a:xfrm>
        </p:grpSpPr>
        <p:sp>
          <p:nvSpPr>
            <p:cNvPr name="AutoShape 3" id="3"/>
            <p:cNvSpPr/>
            <p:nvPr/>
          </p:nvSpPr>
          <p:spPr>
            <a:xfrm rot="0">
              <a:off x="0" y="967015"/>
              <a:ext cx="25953826" cy="13238947"/>
            </a:xfrm>
            <a:prstGeom prst="rect">
              <a:avLst/>
            </a:prstGeom>
            <a:solidFill>
              <a:srgbClr val="1C2529">
                <a:alpha val="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627227"/>
              <a:ext cx="25953826" cy="13238947"/>
            </a:xfrm>
            <a:prstGeom prst="rect">
              <a:avLst/>
            </a:prstGeom>
            <a:solidFill>
              <a:srgbClr val="1C2529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0" y="313614"/>
              <a:ext cx="25953826" cy="13238947"/>
            </a:xfrm>
            <a:prstGeom prst="rect">
              <a:avLst/>
            </a:prstGeom>
            <a:solidFill>
              <a:srgbClr val="1C2529">
                <a:alpha val="69804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0" y="0"/>
              <a:ext cx="25953826" cy="13238947"/>
            </a:xfrm>
            <a:prstGeom prst="rect">
              <a:avLst/>
            </a:prstGeom>
            <a:solidFill>
              <a:srgbClr val="1C2529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5521333" y="3691998"/>
            <a:ext cx="3081969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6042" y="4895910"/>
            <a:ext cx="6219111" cy="14303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28302" b="58307"/>
          <a:stretch>
            <a:fillRect/>
          </a:stretch>
        </p:blipFill>
        <p:spPr>
          <a:xfrm flipH="false" flipV="false" rot="0">
            <a:off x="9058504" y="5143500"/>
            <a:ext cx="8867639" cy="93521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8603302" y="6982708"/>
            <a:ext cx="673308" cy="284861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2760453"/>
            <a:ext cx="5698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 spc="170">
                <a:solidFill>
                  <a:srgbClr val="FFFFFF"/>
                </a:solidFill>
                <a:latin typeface="Poppins Bold Italics"/>
              </a:rPr>
              <a:t>Playlist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62317" y="55353"/>
            <a:ext cx="1159779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00E091"/>
                </a:solidFill>
                <a:latin typeface="Poppins Bold Bold Italics"/>
              </a:rPr>
              <a:t>Data &amp; Feature Engineering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8981" y="2760453"/>
            <a:ext cx="77919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 spc="170">
                <a:solidFill>
                  <a:srgbClr val="FFFFFF"/>
                </a:solidFill>
                <a:latin typeface="Poppins Bold Italics"/>
              </a:rPr>
              <a:t>New representation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6838" y="3406038"/>
            <a:ext cx="5471355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28">
                <a:solidFill>
                  <a:srgbClr val="FFFFFF"/>
                </a:solidFill>
                <a:latin typeface="Poppins Light"/>
              </a:rPr>
              <a:t> nxp matrix</a:t>
            </a:r>
          </a:p>
          <a:p>
            <a:pPr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28">
                <a:solidFill>
                  <a:srgbClr val="FFFFFF"/>
                </a:solidFill>
                <a:latin typeface="Poppins Light"/>
              </a:rPr>
              <a:t>p = 13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8981" y="3406038"/>
            <a:ext cx="8257162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28">
                <a:solidFill>
                  <a:srgbClr val="FFFFFF"/>
                </a:solidFill>
                <a:latin typeface="Poppins Light"/>
              </a:rPr>
              <a:t> 1xp vector</a:t>
            </a:r>
          </a:p>
          <a:p>
            <a:pPr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28">
                <a:solidFill>
                  <a:srgbClr val="FFFFFF"/>
                </a:solidFill>
                <a:latin typeface="Poppins Light"/>
              </a:rPr>
              <a:t> p = 13 features x 4 (var, mean, min, max)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6838" y="7099883"/>
            <a:ext cx="5698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 spc="170">
                <a:solidFill>
                  <a:srgbClr val="FFFFFF"/>
                </a:solidFill>
                <a:latin typeface="Poppins Bold Italics"/>
              </a:rPr>
              <a:t>New dataset: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48405" y="8149838"/>
            <a:ext cx="5698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 spc="170">
                <a:solidFill>
                  <a:srgbClr val="FFFFFF"/>
                </a:solidFill>
                <a:latin typeface="Poppins Bold Italics"/>
              </a:rPr>
              <a:t>Normalization &amp; PCA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6835" y="7786369"/>
            <a:ext cx="8722393" cy="157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28">
                <a:solidFill>
                  <a:srgbClr val="FFFFFF"/>
                </a:solidFill>
                <a:latin typeface="Poppins Light"/>
              </a:rPr>
              <a:t> rows: playlist as a vector</a:t>
            </a:r>
          </a:p>
          <a:p>
            <a:pPr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28">
                <a:solidFill>
                  <a:srgbClr val="FFFFFF"/>
                </a:solidFill>
                <a:latin typeface="Poppins Light"/>
              </a:rPr>
              <a:t>columns: var, mean, min and max value 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FFFFFF"/>
                </a:solidFill>
                <a:latin typeface="Poppins Light"/>
              </a:rPr>
              <a:t>     of each original feature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9276610" y="8368913"/>
            <a:ext cx="1298351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909915" y="1103103"/>
            <a:ext cx="1538677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FFFFF"/>
                </a:solidFill>
                <a:latin typeface="Poppins Light"/>
              </a:rPr>
              <a:t>We collected 252 playlists.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FFFFFF"/>
                </a:solidFill>
                <a:latin typeface="Poppins Light"/>
              </a:rPr>
              <a:t>13 Spotify audio features were obtained per song in each playlist.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8265" y="1156205"/>
            <a:ext cx="18777565" cy="3475843"/>
            <a:chOff x="0" y="0"/>
            <a:chExt cx="25036753" cy="4634457"/>
          </a:xfrm>
        </p:grpSpPr>
        <p:sp>
          <p:nvSpPr>
            <p:cNvPr name="AutoShape 3" id="3"/>
            <p:cNvSpPr/>
            <p:nvPr/>
          </p:nvSpPr>
          <p:spPr>
            <a:xfrm rot="0">
              <a:off x="1190210" y="0"/>
              <a:ext cx="23846543" cy="4634457"/>
            </a:xfrm>
            <a:prstGeom prst="rect">
              <a:avLst/>
            </a:prstGeom>
            <a:solidFill>
              <a:srgbClr val="02E494">
                <a:alpha val="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810375" y="0"/>
              <a:ext cx="23846543" cy="4634457"/>
            </a:xfrm>
            <a:prstGeom prst="rect">
              <a:avLst/>
            </a:prstGeom>
            <a:solidFill>
              <a:srgbClr val="02E494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405188" y="0"/>
              <a:ext cx="23846543" cy="4634457"/>
            </a:xfrm>
            <a:prstGeom prst="rect">
              <a:avLst/>
            </a:prstGeom>
            <a:solidFill>
              <a:srgbClr val="02E494">
                <a:alpha val="69804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0" y="0"/>
              <a:ext cx="23846543" cy="4634457"/>
            </a:xfrm>
            <a:prstGeom prst="rect">
              <a:avLst/>
            </a:prstGeom>
            <a:solidFill>
              <a:srgbClr val="02E494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028700" y="5654952"/>
            <a:ext cx="18777565" cy="3475843"/>
            <a:chOff x="0" y="0"/>
            <a:chExt cx="25036753" cy="4634457"/>
          </a:xfrm>
        </p:grpSpPr>
        <p:sp>
          <p:nvSpPr>
            <p:cNvPr name="AutoShape 8" id="8"/>
            <p:cNvSpPr/>
            <p:nvPr/>
          </p:nvSpPr>
          <p:spPr>
            <a:xfrm rot="0">
              <a:off x="1190210" y="0"/>
              <a:ext cx="23846543" cy="4634457"/>
            </a:xfrm>
            <a:prstGeom prst="rect">
              <a:avLst/>
            </a:prstGeom>
            <a:solidFill>
              <a:srgbClr val="02E494">
                <a:alpha val="9804"/>
              </a:srgbClr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810375" y="0"/>
              <a:ext cx="23846543" cy="4634457"/>
            </a:xfrm>
            <a:prstGeom prst="rect">
              <a:avLst/>
            </a:prstGeom>
            <a:solidFill>
              <a:srgbClr val="02E494">
                <a:alpha val="40000"/>
              </a:srgbClr>
            </a:solidFill>
          </p:spPr>
        </p:sp>
        <p:sp>
          <p:nvSpPr>
            <p:cNvPr name="AutoShape 10" id="10"/>
            <p:cNvSpPr/>
            <p:nvPr/>
          </p:nvSpPr>
          <p:spPr>
            <a:xfrm rot="0">
              <a:off x="405188" y="0"/>
              <a:ext cx="23846543" cy="4634457"/>
            </a:xfrm>
            <a:prstGeom prst="rect">
              <a:avLst/>
            </a:prstGeom>
            <a:solidFill>
              <a:srgbClr val="02E494">
                <a:alpha val="69804"/>
              </a:srgbClr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0" y="0"/>
              <a:ext cx="23846543" cy="4634457"/>
            </a:xfrm>
            <a:prstGeom prst="rect">
              <a:avLst/>
            </a:prstGeom>
            <a:solidFill>
              <a:srgbClr val="02E49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1376773"/>
            <a:ext cx="8823926" cy="3110766"/>
            <a:chOff x="0" y="0"/>
            <a:chExt cx="11765234" cy="414768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11765234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179">
                  <a:solidFill>
                    <a:srgbClr val="182722"/>
                  </a:solidFill>
                  <a:latin typeface="Poppins Bold Italics"/>
                </a:rPr>
                <a:t>DBSCAN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56838"/>
              <a:ext cx="11765234" cy="2990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182722"/>
                  </a:solidFill>
                  <a:latin typeface="Poppins Light"/>
                </a:rPr>
                <a:t>Various principal components and parameters were tested, but either 1 cluster dominated the others, or a majority of playlists were considered outliers.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480826" y="6656711"/>
            <a:ext cx="9778474" cy="1396266"/>
            <a:chOff x="0" y="0"/>
            <a:chExt cx="13037965" cy="186168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13037965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320"/>
                </a:lnSpc>
              </a:pPr>
              <a:r>
                <a:rPr lang="en-US" sz="3600" spc="179">
                  <a:solidFill>
                    <a:srgbClr val="182722"/>
                  </a:solidFill>
                  <a:latin typeface="Poppins Bold"/>
                </a:rPr>
                <a:t>OPTICS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56838"/>
              <a:ext cx="13037965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182722"/>
                  </a:solidFill>
                  <a:latin typeface="Poppins Light"/>
                </a:rPr>
                <a:t>Too many playlist were considered as outliers</a:t>
              </a:r>
              <a:r>
                <a:rPr lang="en-US" sz="3000" spc="30">
                  <a:solidFill>
                    <a:srgbClr val="182722"/>
                  </a:solidFill>
                  <a:latin typeface="Poppins Light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204" y="1028700"/>
            <a:ext cx="5856824" cy="2748071"/>
            <a:chOff x="0" y="0"/>
            <a:chExt cx="7809098" cy="3664095"/>
          </a:xfrm>
        </p:grpSpPr>
        <p:sp>
          <p:nvSpPr>
            <p:cNvPr name="AutoShape 3" id="3"/>
            <p:cNvSpPr/>
            <p:nvPr/>
          </p:nvSpPr>
          <p:spPr>
            <a:xfrm rot="0">
              <a:off x="0" y="605583"/>
              <a:ext cx="7809098" cy="3058512"/>
            </a:xfrm>
            <a:prstGeom prst="rect">
              <a:avLst/>
            </a:prstGeom>
            <a:solidFill>
              <a:srgbClr val="1C2529">
                <a:alpha val="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403722"/>
              <a:ext cx="7809098" cy="3058512"/>
            </a:xfrm>
            <a:prstGeom prst="rect">
              <a:avLst/>
            </a:prstGeom>
            <a:solidFill>
              <a:srgbClr val="1C2529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0" y="201861"/>
              <a:ext cx="7809098" cy="3058512"/>
            </a:xfrm>
            <a:prstGeom prst="rect">
              <a:avLst/>
            </a:prstGeom>
            <a:solidFill>
              <a:srgbClr val="1C2529">
                <a:alpha val="69804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0" y="0"/>
              <a:ext cx="7809098" cy="3058512"/>
            </a:xfrm>
            <a:prstGeom prst="rect">
              <a:avLst/>
            </a:prstGeom>
            <a:solidFill>
              <a:srgbClr val="1C2529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67943" y="2402736"/>
            <a:ext cx="9255306" cy="337202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32036" y="6209187"/>
            <a:ext cx="6727118" cy="3592815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46620" y="1208700"/>
            <a:ext cx="5095991" cy="1976878"/>
            <a:chOff x="0" y="0"/>
            <a:chExt cx="6794655" cy="263583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003377"/>
              <a:ext cx="6794655" cy="63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27">
                  <a:solidFill>
                    <a:srgbClr val="FFFFFF"/>
                  </a:solidFill>
                  <a:latin typeface="Poppins Light"/>
                </a:rPr>
                <a:t>Agglomerative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6794655" cy="158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 spc="349">
                  <a:solidFill>
                    <a:srgbClr val="FFFFFF"/>
                  </a:solidFill>
                  <a:latin typeface="Poppins Light Bold"/>
                </a:rPr>
                <a:t>HIERARCHICAL 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 spc="349">
                  <a:solidFill>
                    <a:srgbClr val="FFFFFF"/>
                  </a:solidFill>
                  <a:latin typeface="Poppins Light Bold"/>
                </a:rPr>
                <a:t>CLUSTERING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6204" y="4088749"/>
            <a:ext cx="7137004" cy="3463432"/>
            <a:chOff x="0" y="0"/>
            <a:chExt cx="9516005" cy="461791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86164"/>
              <a:ext cx="9516002" cy="625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33"/>
                </a:lnSpc>
              </a:pPr>
              <a:r>
                <a:rPr lang="en-US" sz="3111" spc="155">
                  <a:solidFill>
                    <a:srgbClr val="182722"/>
                  </a:solidFill>
                  <a:latin typeface="Poppins Bold Italics"/>
                </a:rPr>
                <a:t>CHOOSING THE OPTIMAL K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" y="2038924"/>
              <a:ext cx="9516002" cy="2578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89"/>
                </a:lnSpc>
              </a:pPr>
              <a:r>
                <a:rPr lang="en-US" sz="2593" spc="25">
                  <a:solidFill>
                    <a:srgbClr val="182722"/>
                  </a:solidFill>
                  <a:latin typeface="Poppins Light"/>
                </a:rPr>
                <a:t>Based on Dendrogram</a:t>
              </a:r>
            </a:p>
            <a:p>
              <a:pPr>
                <a:lnSpc>
                  <a:spcPts val="3889"/>
                </a:lnSpc>
              </a:pPr>
            </a:p>
            <a:p>
              <a:pPr>
                <a:lnSpc>
                  <a:spcPts val="3889"/>
                </a:lnSpc>
              </a:pPr>
              <a:r>
                <a:rPr lang="en-US" sz="2593" spc="25">
                  <a:solidFill>
                    <a:srgbClr val="182722"/>
                  </a:solidFill>
                  <a:latin typeface="Poppins Light"/>
                </a:rPr>
                <a:t>We chose six after examining the plotted data.</a:t>
              </a:r>
            </a:p>
          </p:txBody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3132" t="34123" r="6071" b="36678"/>
            <a:stretch>
              <a:fillRect/>
            </a:stretch>
          </p:blipFill>
          <p:spPr>
            <a:xfrm flipH="false" flipV="false" rot="0">
              <a:off x="3" y="0"/>
              <a:ext cx="1228473" cy="282408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666204" y="7580133"/>
            <a:ext cx="7137002" cy="1678167"/>
            <a:chOff x="0" y="0"/>
            <a:chExt cx="9516002" cy="223755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986164"/>
              <a:ext cx="9516002" cy="1251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33"/>
                </a:lnSpc>
              </a:pPr>
              <a:r>
                <a:rPr lang="en-US" sz="3111" spc="155">
                  <a:solidFill>
                    <a:srgbClr val="182722"/>
                  </a:solidFill>
                  <a:latin typeface="Poppins Bold Italics"/>
                </a:rPr>
                <a:t>SILHOUETTE SCORE:0.448</a:t>
              </a:r>
            </a:p>
            <a:p>
              <a:pPr>
                <a:lnSpc>
                  <a:spcPts val="3733"/>
                </a:lnSpc>
              </a:pPr>
            </a:p>
          </p:txBody>
        </p: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3132" t="34123" r="6071" b="36678"/>
            <a:stretch>
              <a:fillRect/>
            </a:stretch>
          </p:blipFill>
          <p:spPr>
            <a:xfrm flipH="false" flipV="false" rot="0">
              <a:off x="3" y="0"/>
              <a:ext cx="1228473" cy="282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7710970" cy="8229600"/>
          </a:xfrm>
          <a:prstGeom prst="rect">
            <a:avLst/>
          </a:prstGeom>
          <a:solidFill>
            <a:srgbClr val="02E494">
              <a:alpha val="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0" y="1028700"/>
            <a:ext cx="7710970" cy="7925360"/>
          </a:xfrm>
          <a:prstGeom prst="rect">
            <a:avLst/>
          </a:prstGeom>
          <a:solidFill>
            <a:srgbClr val="02E494">
              <a:alpha val="40000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0" y="1028700"/>
            <a:ext cx="7710970" cy="7621119"/>
          </a:xfrm>
          <a:prstGeom prst="rect">
            <a:avLst/>
          </a:prstGeom>
          <a:solidFill>
            <a:srgbClr val="02E494">
              <a:alpha val="69804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0" y="1028700"/>
            <a:ext cx="7710970" cy="7335894"/>
          </a:xfrm>
          <a:prstGeom prst="rect">
            <a:avLst/>
          </a:prstGeom>
          <a:solidFill>
            <a:srgbClr val="02E494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9002135" y="2038385"/>
            <a:ext cx="8257165" cy="5905990"/>
            <a:chOff x="0" y="0"/>
            <a:chExt cx="11009553" cy="78746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1009545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60">
                  <a:solidFill>
                    <a:srgbClr val="00E091"/>
                  </a:solidFill>
                  <a:latin typeface="Poppins Bold Bold Italics"/>
                </a:rPr>
                <a:t>K Means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10900"/>
              <a:ext cx="11009549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179">
                  <a:solidFill>
                    <a:srgbClr val="FFFFFF"/>
                  </a:solidFill>
                  <a:latin typeface="Poppins Bold Italics"/>
                </a:rPr>
                <a:t>CHOOSING THE OPTIMAL K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" y="4121803"/>
              <a:ext cx="11009549" cy="3752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FFFFFF"/>
                  </a:solidFill>
                  <a:latin typeface="Poppins Light"/>
                </a:rPr>
                <a:t>Based on the elbow method, optimal K is four.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FFFFFF"/>
                  </a:solidFill>
                  <a:latin typeface="Poppins Light"/>
                </a:rPr>
                <a:t>We chose six after examining the plotted data.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3132" t="34123" r="6071" b="36678"/>
            <a:stretch>
              <a:fillRect/>
            </a:stretch>
          </p:blipFill>
          <p:spPr>
            <a:xfrm flipH="false" flipV="false" rot="0">
              <a:off x="4" y="1769957"/>
              <a:ext cx="1421283" cy="326732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0293" y="2459986"/>
            <a:ext cx="6750384" cy="50627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24897"/>
            <a:ext cx="6871977" cy="2544559"/>
            <a:chOff x="0" y="0"/>
            <a:chExt cx="9162636" cy="339274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" y="9525"/>
              <a:ext cx="9162633" cy="998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51"/>
                </a:lnSpc>
              </a:pPr>
              <a:r>
                <a:rPr lang="en-US" sz="4959" spc="-49">
                  <a:solidFill>
                    <a:srgbClr val="FFFFFF"/>
                  </a:solidFill>
                  <a:latin typeface="Poppins Bold"/>
                </a:rPr>
                <a:t>K Means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97178"/>
              <a:ext cx="9162636" cy="595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18"/>
                </a:lnSpc>
              </a:pPr>
              <a:r>
                <a:rPr lang="en-US" sz="2727" spc="272">
                  <a:solidFill>
                    <a:srgbClr val="FFFFFF"/>
                  </a:solidFill>
                  <a:latin typeface="Poppins Light Bold"/>
                </a:rPr>
                <a:t>SILHOUETTE SCORE: 0.999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3132" t="34123" r="6071" b="36678"/>
            <a:stretch>
              <a:fillRect/>
            </a:stretch>
          </p:blipFill>
          <p:spPr>
            <a:xfrm flipH="false" flipV="false" rot="0">
              <a:off x="0" y="1858281"/>
              <a:ext cx="1174739" cy="270055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525499" y="1789187"/>
            <a:ext cx="10733801" cy="6708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30532" y="-283337"/>
            <a:ext cx="5791350" cy="10758599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name="Group 3" id="3"/>
          <p:cNvGrpSpPr/>
          <p:nvPr/>
        </p:nvGrpSpPr>
        <p:grpSpPr>
          <a:xfrm rot="-5400000">
            <a:off x="-2964456" y="3003050"/>
            <a:ext cx="9683286" cy="4280899"/>
            <a:chOff x="0" y="0"/>
            <a:chExt cx="12911048" cy="570786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911048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-60">
                  <a:solidFill>
                    <a:srgbClr val="00E091"/>
                  </a:solidFill>
                  <a:latin typeface="Poppins Bold Bold Italics"/>
                </a:rPr>
                <a:t>Limitations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86697"/>
              <a:ext cx="12911048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-60">
                  <a:solidFill>
                    <a:srgbClr val="00E091">
                      <a:alpha val="69804"/>
                    </a:srgbClr>
                  </a:solidFill>
                  <a:latin typeface="Poppins Bold Bold Italics"/>
                </a:rPr>
                <a:t>Limitations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982919"/>
              <a:ext cx="12911048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-60">
                  <a:solidFill>
                    <a:srgbClr val="00E091">
                      <a:alpha val="40000"/>
                    </a:srgbClr>
                  </a:solidFill>
                  <a:latin typeface="Poppins Bold Bold Italics"/>
                </a:rPr>
                <a:t>Limitations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479141"/>
              <a:ext cx="12911048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-60">
                  <a:solidFill>
                    <a:srgbClr val="00E091">
                      <a:alpha val="9804"/>
                    </a:srgbClr>
                  </a:solidFill>
                  <a:latin typeface="Poppins Bold Bold Italics"/>
                </a:rPr>
                <a:t>Limitations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92155" y="1929484"/>
            <a:ext cx="10653055" cy="6332957"/>
            <a:chOff x="0" y="0"/>
            <a:chExt cx="14204074" cy="84439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14204074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330">
                  <a:solidFill>
                    <a:srgbClr val="182722"/>
                  </a:solidFill>
                  <a:latin typeface="Poppins Light Bold"/>
                </a:rPr>
                <a:t>SPOTIFY API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68810"/>
              <a:ext cx="14204074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182722"/>
                  </a:solidFill>
                  <a:latin typeface="Poppins Light"/>
                </a:rPr>
                <a:t>Fetching a maximum of 100 songs in a playlist.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594496"/>
              <a:ext cx="14204074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330">
                  <a:solidFill>
                    <a:srgbClr val="182722"/>
                  </a:solidFill>
                  <a:latin typeface="Poppins Light Bold"/>
                </a:rPr>
                <a:t>DATA COLLECTION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629981"/>
              <a:ext cx="14204074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182722"/>
                  </a:solidFill>
                  <a:latin typeface="Poppins Light"/>
                </a:rPr>
                <a:t>Limited amount of data.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179607"/>
              <a:ext cx="14204074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330">
                  <a:solidFill>
                    <a:srgbClr val="182722"/>
                  </a:solidFill>
                  <a:latin typeface="Poppins Light Bold"/>
                </a:rPr>
                <a:t>MODEL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15092"/>
              <a:ext cx="14204074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182722"/>
                  </a:solidFill>
                  <a:latin typeface="Poppins Light"/>
                </a:rPr>
                <a:t>We have used traditional machine learning techniques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182722"/>
                  </a:solidFill>
                  <a:latin typeface="Poppins Light"/>
                </a:rPr>
                <a:t>There is no ground truth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DAFUXw2RQS8</dc:identifier>
  <dcterms:modified xsi:type="dcterms:W3CDTF">2011-08-01T06:04:30Z</dcterms:modified>
  <cp:revision>1</cp:revision>
  <dc:title>12.12.22 CS539 Final Project Spotibility</dc:title>
</cp:coreProperties>
</file>